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7" r:id="rId10"/>
    <p:sldId id="265" r:id="rId11"/>
    <p:sldId id="266" r:id="rId12"/>
    <p:sldId id="26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nia Mason" initials="TM" lastIdx="2" clrIdx="0">
    <p:extLst>
      <p:ext uri="{19B8F6BF-5375-455C-9EA6-DF929625EA0E}">
        <p15:presenceInfo xmlns:p15="http://schemas.microsoft.com/office/powerpoint/2012/main" userId="d1d38976329c3c8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07-02T16:06:51.049" idx="1">
    <p:pos x="1103" y="1229"/>
    <p:text>If this slide appears to be blank, you need to click on the 'Enable editing' button within the PROTECTED VIEW banner across the top of the presentation.  
Next, click the 'Enable content' button within the SECURITY WARNING banner that appears, or click 'Yes' to the message about a TRUSTED DOCUMENT.
Then double-click on the image - it may still take a few seconds for the film to load, but it will appear there eventually. 
Then click on the arrow in the middle to start the film.
The full screen button is at the bottom left.</p:text>
    <p:extLst>
      <p:ext uri="{C676402C-5697-4E1C-873F-D02D1690AC5C}">
        <p15:threadingInfo xmlns:p15="http://schemas.microsoft.com/office/powerpoint/2012/main" timeZoneBias="-60"/>
      </p:ext>
    </p:extLst>
  </p:cm>
  <p:cm authorId="1" dt="2018-08-07T12:43:22.860" idx="2">
    <p:pos x="1103" y="1325"/>
    <p:text>If you are using a Mac, the film may not show at all, I'm afraid.  Complain to Apple!  If you want to show the film from your browser (ie by exiting the Powerpoint and then coming back to it after showing the film), this is the URL:
https://www.youtube.com/watch?v=I6SjX2ZXMnY</p:text>
    <p:extLst>
      <p:ext uri="{C676402C-5697-4E1C-873F-D02D1690AC5C}">
        <p15:threadingInfo xmlns:p15="http://schemas.microsoft.com/office/powerpoint/2012/main" timeZoneBias="-60">
          <p15:parentCm authorId="1" idx="1"/>
        </p15:threadingInfo>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02EA3-6250-2A42-A48F-99D8686CDADA}"/>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A645C5E4-12AE-7D48-80AC-BD129F2810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9D445C79-057B-FB40-AB19-A0B9B67DC0A1}"/>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5" name="Footer Placeholder 4">
            <a:extLst>
              <a:ext uri="{FF2B5EF4-FFF2-40B4-BE49-F238E27FC236}">
                <a16:creationId xmlns:a16="http://schemas.microsoft.com/office/drawing/2014/main" id="{3C7D74D8-AAFB-F345-B0E4-05086CAA84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C5953-149E-3845-8636-984263C2E7EC}"/>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3422846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53D80-2FCD-E54F-974A-EF90458E910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5FE8952-08AF-474F-A21E-FC8FA50CB52B}"/>
              </a:ext>
            </a:extLst>
          </p:cNvPr>
          <p:cNvSpPr>
            <a:spLocks noGrp="1"/>
          </p:cNvSpPr>
          <p:nvPr>
            <p:ph type="body" orient="vert" idx="1"/>
          </p:nvPr>
        </p:nvSpPr>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7D37CFCB-DD71-A347-8A30-787E0EF225CD}"/>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5" name="Footer Placeholder 4">
            <a:extLst>
              <a:ext uri="{FF2B5EF4-FFF2-40B4-BE49-F238E27FC236}">
                <a16:creationId xmlns:a16="http://schemas.microsoft.com/office/drawing/2014/main" id="{33629004-EA07-A54F-B60C-256E58EF81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657400-B5C3-F045-9203-980A44D605A1}"/>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3030826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436039-6C79-CD44-9FF5-DFD7362EEAEB}"/>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201D6C33-BEA4-414B-B8D7-E36CDC4540B8}"/>
              </a:ext>
            </a:extLst>
          </p:cNvPr>
          <p:cNvSpPr>
            <a:spLocks noGrp="1"/>
          </p:cNvSpPr>
          <p:nvPr>
            <p:ph type="body" orient="vert" idx="1"/>
          </p:nvPr>
        </p:nvSpPr>
        <p:spPr>
          <a:xfrm>
            <a:off x="838200" y="365125"/>
            <a:ext cx="7734300" cy="5811838"/>
          </a:xfrm>
        </p:spPr>
        <p:txBody>
          <a:bodyPr vert="eaVert"/>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627E0A1E-2581-AD48-966C-A4C17B670DAE}"/>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5" name="Footer Placeholder 4">
            <a:extLst>
              <a:ext uri="{FF2B5EF4-FFF2-40B4-BE49-F238E27FC236}">
                <a16:creationId xmlns:a16="http://schemas.microsoft.com/office/drawing/2014/main" id="{F7429105-389C-AF48-AC01-1A8DA093B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B84D4F-AF97-3043-99E6-51E1A206F835}"/>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137533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5A5CED-BE76-2749-838B-C0105BD11AC4}"/>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0A2DF883-433B-1C4B-A094-9C379BB16112}"/>
              </a:ext>
            </a:extLst>
          </p:cNvPr>
          <p:cNvSpPr>
            <a:spLocks noGrp="1"/>
          </p:cNvSpPr>
          <p:nvPr>
            <p:ph idx="1"/>
          </p:nvPr>
        </p:nvSpPr>
        <p:spPr/>
        <p:txBody>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2F7AA855-FA01-7541-9DF6-83D062285CE4}"/>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5" name="Footer Placeholder 4">
            <a:extLst>
              <a:ext uri="{FF2B5EF4-FFF2-40B4-BE49-F238E27FC236}">
                <a16:creationId xmlns:a16="http://schemas.microsoft.com/office/drawing/2014/main" id="{C15E6B49-3835-EB4F-864D-85EA967399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328E26-3D39-904A-ADF9-535913AA971C}"/>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3361422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9E53B-9F22-7B4B-8CF6-14BD7E855B89}"/>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9F1BBD4C-ABAE-4D41-9961-D734E0E122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8F5E7C74-6A96-FE4C-9644-568A5003C0C6}"/>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5" name="Footer Placeholder 4">
            <a:extLst>
              <a:ext uri="{FF2B5EF4-FFF2-40B4-BE49-F238E27FC236}">
                <a16:creationId xmlns:a16="http://schemas.microsoft.com/office/drawing/2014/main" id="{23E0EF5E-4D28-7D4B-8B22-0F7939B97D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3A8C12-C507-6F43-8E68-640DC3551CBA}"/>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236079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EBA48-DA13-D847-999D-9F23262A7F19}"/>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3AF47E3E-5589-DC44-AE2B-D24B32E366E5}"/>
              </a:ext>
            </a:extLst>
          </p:cNvPr>
          <p:cNvSpPr>
            <a:spLocks noGrp="1"/>
          </p:cNvSpPr>
          <p:nvPr>
            <p:ph sz="half" idx="1"/>
          </p:nvPr>
        </p:nvSpPr>
        <p:spPr>
          <a:xfrm>
            <a:off x="838200" y="1825625"/>
            <a:ext cx="5181600" cy="4351338"/>
          </a:xfrm>
        </p:spPr>
        <p:txBody>
          <a:body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B5384646-A61B-D84D-BF60-AF8B3867892A}"/>
              </a:ext>
            </a:extLst>
          </p:cNvPr>
          <p:cNvSpPr>
            <a:spLocks noGrp="1"/>
          </p:cNvSpPr>
          <p:nvPr>
            <p:ph sz="half" idx="2"/>
          </p:nvPr>
        </p:nvSpPr>
        <p:spPr>
          <a:xfrm>
            <a:off x="6172200" y="1825625"/>
            <a:ext cx="5181600" cy="4351338"/>
          </a:xfrm>
        </p:spPr>
        <p:txBody>
          <a:body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5E355B87-314D-C945-AAEC-638EA2CDDB45}"/>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6" name="Footer Placeholder 5">
            <a:extLst>
              <a:ext uri="{FF2B5EF4-FFF2-40B4-BE49-F238E27FC236}">
                <a16:creationId xmlns:a16="http://schemas.microsoft.com/office/drawing/2014/main" id="{5F485303-8DB6-8F41-9EAF-9E8D4759C7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B7A448-90B0-5042-AE00-28536CB26A83}"/>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2936613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A92C60-77AD-B54C-ACB2-DE51B1CDB03D}"/>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651841F-FE9C-C048-AA65-97D7F81A17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4" name="Content Placeholder 3">
            <a:extLst>
              <a:ext uri="{FF2B5EF4-FFF2-40B4-BE49-F238E27FC236}">
                <a16:creationId xmlns:a16="http://schemas.microsoft.com/office/drawing/2014/main" id="{E88877C2-C29F-4647-96C2-6F45A0D7B434}"/>
              </a:ext>
            </a:extLst>
          </p:cNvPr>
          <p:cNvSpPr>
            <a:spLocks noGrp="1"/>
          </p:cNvSpPr>
          <p:nvPr>
            <p:ph sz="half" idx="2"/>
          </p:nvPr>
        </p:nvSpPr>
        <p:spPr>
          <a:xfrm>
            <a:off x="839788" y="2505075"/>
            <a:ext cx="5157787" cy="3684588"/>
          </a:xfrm>
        </p:spPr>
        <p:txBody>
          <a:bodyPr/>
          <a:lstStyle/>
          <a:p>
            <a:r>
              <a:rPr lang="en-GB"/>
              <a:t>Edit Master text styles
Second level
Third level
Fourth level
Fifth level</a:t>
            </a:r>
            <a:endParaRPr lang="en-US"/>
          </a:p>
        </p:txBody>
      </p:sp>
      <p:sp>
        <p:nvSpPr>
          <p:cNvPr id="5" name="Text Placeholder 4">
            <a:extLst>
              <a:ext uri="{FF2B5EF4-FFF2-40B4-BE49-F238E27FC236}">
                <a16:creationId xmlns:a16="http://schemas.microsoft.com/office/drawing/2014/main" id="{6F21D438-2EFE-CB4A-919D-83436DBD7E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GB"/>
              <a:t>Edit Master text styles
Second level
Third level
Fourth level
Fifth level</a:t>
            </a:r>
            <a:endParaRPr lang="en-US"/>
          </a:p>
        </p:txBody>
      </p:sp>
      <p:sp>
        <p:nvSpPr>
          <p:cNvPr id="6" name="Content Placeholder 5">
            <a:extLst>
              <a:ext uri="{FF2B5EF4-FFF2-40B4-BE49-F238E27FC236}">
                <a16:creationId xmlns:a16="http://schemas.microsoft.com/office/drawing/2014/main" id="{F2DE9D15-48CA-3F4B-B196-69583C532779}"/>
              </a:ext>
            </a:extLst>
          </p:cNvPr>
          <p:cNvSpPr>
            <a:spLocks noGrp="1"/>
          </p:cNvSpPr>
          <p:nvPr>
            <p:ph sz="quarter" idx="4"/>
          </p:nvPr>
        </p:nvSpPr>
        <p:spPr>
          <a:xfrm>
            <a:off x="6172200" y="2505075"/>
            <a:ext cx="5183188" cy="3684588"/>
          </a:xfrm>
        </p:spPr>
        <p:txBody>
          <a:bodyPr/>
          <a:lstStyle/>
          <a:p>
            <a:r>
              <a:rPr lang="en-GB"/>
              <a:t>Edit Master text styles
Second level
Third level
Fourth level
Fifth level</a:t>
            </a:r>
            <a:endParaRPr lang="en-US"/>
          </a:p>
        </p:txBody>
      </p:sp>
      <p:sp>
        <p:nvSpPr>
          <p:cNvPr id="7" name="Date Placeholder 6">
            <a:extLst>
              <a:ext uri="{FF2B5EF4-FFF2-40B4-BE49-F238E27FC236}">
                <a16:creationId xmlns:a16="http://schemas.microsoft.com/office/drawing/2014/main" id="{966C0ECF-F650-6A4E-BE1B-058D2EBE97D9}"/>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8" name="Footer Placeholder 7">
            <a:extLst>
              <a:ext uri="{FF2B5EF4-FFF2-40B4-BE49-F238E27FC236}">
                <a16:creationId xmlns:a16="http://schemas.microsoft.com/office/drawing/2014/main" id="{FE3364C2-D23D-474C-910A-CD0D911ADF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2C0F74D-BA1D-284C-8EF7-A3DA2E21E930}"/>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3954178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058ACE-C263-CD4D-BF8E-CEE4009C9544}"/>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71F122F5-0485-F24D-92E0-23EDB5A31D69}"/>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4" name="Footer Placeholder 3">
            <a:extLst>
              <a:ext uri="{FF2B5EF4-FFF2-40B4-BE49-F238E27FC236}">
                <a16:creationId xmlns:a16="http://schemas.microsoft.com/office/drawing/2014/main" id="{631AB936-2EB6-974D-A319-7FD893AD4C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11335BD-890E-E443-8A26-CBFD4855CEF5}"/>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42451971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BEA3AF-190E-A047-812F-2690A57D25F0}"/>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3" name="Footer Placeholder 2">
            <a:extLst>
              <a:ext uri="{FF2B5EF4-FFF2-40B4-BE49-F238E27FC236}">
                <a16:creationId xmlns:a16="http://schemas.microsoft.com/office/drawing/2014/main" id="{E47440F4-3258-C44D-B116-8640244EDD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503325-7AD2-7844-B006-7A6ADE4B7477}"/>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168952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D22A5-EA87-1744-A8C5-E42E6C4A67A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85BD7B7-D293-B14E-AFBC-505CCF9E8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GB"/>
              <a:t>Edit Master text styles
Second level
Third level
Fourth level
Fifth level</a:t>
            </a:r>
            <a:endParaRPr lang="en-US"/>
          </a:p>
        </p:txBody>
      </p:sp>
      <p:sp>
        <p:nvSpPr>
          <p:cNvPr id="4" name="Text Placeholder 3">
            <a:extLst>
              <a:ext uri="{FF2B5EF4-FFF2-40B4-BE49-F238E27FC236}">
                <a16:creationId xmlns:a16="http://schemas.microsoft.com/office/drawing/2014/main" id="{8FE04D2E-13C1-374E-AADD-6A5A89D279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ACF7F090-8A88-2C4E-B00F-59F4C6B1901C}"/>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6" name="Footer Placeholder 5">
            <a:extLst>
              <a:ext uri="{FF2B5EF4-FFF2-40B4-BE49-F238E27FC236}">
                <a16:creationId xmlns:a16="http://schemas.microsoft.com/office/drawing/2014/main" id="{7CA176DD-F697-B248-B480-F36DD2058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73BB41-49E1-8F46-90BB-C0E9E9983C32}"/>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4157028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7AF3-DD42-F441-B21D-50251743E97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FC7A35E0-1840-5743-AB44-BFF7A59D6F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2F3DC61-D800-8348-8E74-211C9FF8C1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a:t>Edit Master text styles
Second level
Third level
Fourth level
Fifth level</a:t>
            </a:r>
            <a:endParaRPr lang="en-US"/>
          </a:p>
        </p:txBody>
      </p:sp>
      <p:sp>
        <p:nvSpPr>
          <p:cNvPr id="5" name="Date Placeholder 4">
            <a:extLst>
              <a:ext uri="{FF2B5EF4-FFF2-40B4-BE49-F238E27FC236}">
                <a16:creationId xmlns:a16="http://schemas.microsoft.com/office/drawing/2014/main" id="{7AFB317E-F113-F94A-BB57-E579FB8D80BA}"/>
              </a:ext>
            </a:extLst>
          </p:cNvPr>
          <p:cNvSpPr>
            <a:spLocks noGrp="1"/>
          </p:cNvSpPr>
          <p:nvPr>
            <p:ph type="dt" sz="half" idx="10"/>
          </p:nvPr>
        </p:nvSpPr>
        <p:spPr/>
        <p:txBody>
          <a:bodyPr/>
          <a:lstStyle/>
          <a:p>
            <a:fld id="{027F16F4-A92D-FE45-985C-83C091C1D6C4}" type="datetimeFigureOut">
              <a:rPr lang="en-US" smtClean="0"/>
              <a:t>2/4/2022</a:t>
            </a:fld>
            <a:endParaRPr lang="en-US"/>
          </a:p>
        </p:txBody>
      </p:sp>
      <p:sp>
        <p:nvSpPr>
          <p:cNvPr id="6" name="Footer Placeholder 5">
            <a:extLst>
              <a:ext uri="{FF2B5EF4-FFF2-40B4-BE49-F238E27FC236}">
                <a16:creationId xmlns:a16="http://schemas.microsoft.com/office/drawing/2014/main" id="{2D9D4881-B3B7-644C-B135-0EC5203018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345E3B4-A4F2-4747-B6FC-361D22B42688}"/>
              </a:ext>
            </a:extLst>
          </p:cNvPr>
          <p:cNvSpPr>
            <a:spLocks noGrp="1"/>
          </p:cNvSpPr>
          <p:nvPr>
            <p:ph type="sldNum" sz="quarter" idx="12"/>
          </p:nvPr>
        </p:nvSpPr>
        <p:spPr/>
        <p:txBody>
          <a:bodyPr/>
          <a:lstStyle/>
          <a:p>
            <a:fld id="{0CDA091E-5562-EC41-8165-0A13DE7BAD6B}" type="slidenum">
              <a:rPr lang="en-US" smtClean="0"/>
              <a:t>‹#›</a:t>
            </a:fld>
            <a:endParaRPr lang="en-US"/>
          </a:p>
        </p:txBody>
      </p:sp>
    </p:spTree>
    <p:extLst>
      <p:ext uri="{BB962C8B-B14F-4D97-AF65-F5344CB8AC3E}">
        <p14:creationId xmlns:p14="http://schemas.microsoft.com/office/powerpoint/2010/main" val="12733949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BB948F-4CB1-534B-8FD1-E2186488383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5DC25479-C4E0-7646-9F13-02DACB28B4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en-GB"/>
              <a:t>Edit Master text styles
Second level
Third level
Fourth level
Fifth level</a:t>
            </a:r>
            <a:endParaRPr lang="en-US"/>
          </a:p>
        </p:txBody>
      </p:sp>
      <p:sp>
        <p:nvSpPr>
          <p:cNvPr id="4" name="Date Placeholder 3">
            <a:extLst>
              <a:ext uri="{FF2B5EF4-FFF2-40B4-BE49-F238E27FC236}">
                <a16:creationId xmlns:a16="http://schemas.microsoft.com/office/drawing/2014/main" id="{C5E4BB36-923C-BA44-AE76-49FF8F121F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7F16F4-A92D-FE45-985C-83C091C1D6C4}" type="datetimeFigureOut">
              <a:rPr lang="en-US" smtClean="0"/>
              <a:t>2/4/2022</a:t>
            </a:fld>
            <a:endParaRPr lang="en-US"/>
          </a:p>
        </p:txBody>
      </p:sp>
      <p:sp>
        <p:nvSpPr>
          <p:cNvPr id="5" name="Footer Placeholder 4">
            <a:extLst>
              <a:ext uri="{FF2B5EF4-FFF2-40B4-BE49-F238E27FC236}">
                <a16:creationId xmlns:a16="http://schemas.microsoft.com/office/drawing/2014/main" id="{FC26E4EC-0D79-A447-B46D-B9BCAD5222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144C1E2-3C2D-F64F-92AB-7A781857DAB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DA091E-5562-EC41-8165-0A13DE7BAD6B}" type="slidenum">
              <a:rPr lang="en-US" smtClean="0"/>
              <a:t>‹#›</a:t>
            </a:fld>
            <a:endParaRPr lang="en-US"/>
          </a:p>
        </p:txBody>
      </p:sp>
    </p:spTree>
    <p:extLst>
      <p:ext uri="{BB962C8B-B14F-4D97-AF65-F5344CB8AC3E}">
        <p14:creationId xmlns:p14="http://schemas.microsoft.com/office/powerpoint/2010/main" val="1456153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ourwatch.org.uk/crimes-archive/terrorism/"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act.campaign.gov.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hyperlink" Target="http://www.gov.uk/ACT%0d"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video" Target="https://www.youtube.com/embed/I6SjX2ZXMnY?rel=0&amp;controls=0" TargetMode="External"/><Relationship Id="rId5" Type="http://schemas.openxmlformats.org/officeDocument/2006/relationships/comments" Target="../comments/comment1.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8000" b="1" dirty="0"/>
              <a:t>TERRORISM</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pic>
        <p:nvPicPr>
          <p:cNvPr id="4" name="Picture 4">
            <a:extLst>
              <a:ext uri="{FF2B5EF4-FFF2-40B4-BE49-F238E27FC236}">
                <a16:creationId xmlns:a16="http://schemas.microsoft.com/office/drawing/2014/main" id="{612343C9-B279-6B48-9EC1-DF3A8E761E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11064" y="1690690"/>
            <a:ext cx="5754201" cy="3696227"/>
          </a:xfrm>
          <a:prstGeom prst="rect">
            <a:avLst/>
          </a:prstGeom>
        </p:spPr>
      </p:pic>
      <p:sp>
        <p:nvSpPr>
          <p:cNvPr id="10" name="TextBox 9">
            <a:extLst>
              <a:ext uri="{FF2B5EF4-FFF2-40B4-BE49-F238E27FC236}">
                <a16:creationId xmlns:a16="http://schemas.microsoft.com/office/drawing/2014/main" id="{D6059B72-BA3A-F24A-B7EF-978217CA73FD}"/>
              </a:ext>
            </a:extLst>
          </p:cNvPr>
          <p:cNvSpPr txBox="1"/>
          <p:nvPr/>
        </p:nvSpPr>
        <p:spPr>
          <a:xfrm>
            <a:off x="1354667" y="5029199"/>
            <a:ext cx="8890000" cy="1384995"/>
          </a:xfrm>
          <a:prstGeom prst="rect">
            <a:avLst/>
          </a:prstGeom>
          <a:noFill/>
        </p:spPr>
        <p:txBody>
          <a:bodyPr wrap="square" rtlCol="0">
            <a:spAutoFit/>
          </a:bodyPr>
          <a:lstStyle/>
          <a:p>
            <a:pPr algn="l"/>
            <a:endParaRPr lang="en-GB" dirty="0"/>
          </a:p>
          <a:p>
            <a:pPr algn="l"/>
            <a:endParaRPr lang="en-GB" dirty="0"/>
          </a:p>
          <a:p>
            <a:pPr algn="ctr"/>
            <a:r>
              <a:rPr lang="en-GB" sz="2400" dirty="0"/>
              <a:t>The use of indiscriminate violence to spread fear in a bid to achieve political, religious, ideological or financial aims</a:t>
            </a:r>
            <a:endParaRPr lang="en-US" sz="2400" dirty="0"/>
          </a:p>
        </p:txBody>
      </p:sp>
    </p:spTree>
    <p:extLst>
      <p:ext uri="{BB962C8B-B14F-4D97-AF65-F5344CB8AC3E}">
        <p14:creationId xmlns:p14="http://schemas.microsoft.com/office/powerpoint/2010/main" val="345570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ACT TO STAY SAFE</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F93FC35B-4FB0-1348-8F89-C7837D6D4BA2}"/>
              </a:ext>
            </a:extLst>
          </p:cNvPr>
          <p:cNvSpPr txBox="1"/>
          <p:nvPr/>
        </p:nvSpPr>
        <p:spPr>
          <a:xfrm>
            <a:off x="412749" y="2038350"/>
            <a:ext cx="11006667" cy="830997"/>
          </a:xfrm>
          <a:prstGeom prst="rect">
            <a:avLst/>
          </a:prstGeom>
          <a:noFill/>
        </p:spPr>
        <p:txBody>
          <a:bodyPr wrap="square" rtlCol="0">
            <a:spAutoFit/>
          </a:bodyPr>
          <a:lstStyle/>
          <a:p>
            <a:pPr algn="l"/>
            <a:r>
              <a:rPr lang="en-GB" sz="2400" dirty="0"/>
              <a:t>Counter Terrorism Policing has issued guidance setting out three key steps for keeping safe in the event of a firearms or weapons attack:</a:t>
            </a:r>
            <a:endParaRPr lang="en-US" sz="2400" dirty="0"/>
          </a:p>
        </p:txBody>
      </p:sp>
      <p:pic>
        <p:nvPicPr>
          <p:cNvPr id="4" name="Picture 4">
            <a:extLst>
              <a:ext uri="{FF2B5EF4-FFF2-40B4-BE49-F238E27FC236}">
                <a16:creationId xmlns:a16="http://schemas.microsoft.com/office/drawing/2014/main" id="{0984B401-C35C-B94B-89B0-244B25DB95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500" y="2995083"/>
            <a:ext cx="10181167" cy="3249084"/>
          </a:xfrm>
          <a:prstGeom prst="rect">
            <a:avLst/>
          </a:prstGeom>
        </p:spPr>
      </p:pic>
    </p:spTree>
    <p:extLst>
      <p:ext uri="{BB962C8B-B14F-4D97-AF65-F5344CB8AC3E}">
        <p14:creationId xmlns:p14="http://schemas.microsoft.com/office/powerpoint/2010/main" val="1324180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sz="6600" b="1" dirty="0"/>
              <a:t>  RUN, HIDE, TELL</a:t>
            </a:r>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pic>
        <p:nvPicPr>
          <p:cNvPr id="3" name="Picture 3">
            <a:extLst>
              <a:ext uri="{FF2B5EF4-FFF2-40B4-BE49-F238E27FC236}">
                <a16:creationId xmlns:a16="http://schemas.microsoft.com/office/drawing/2014/main" id="{D3034CC7-64D0-AF40-BAF2-98F10C03E0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6946" y="1690690"/>
            <a:ext cx="8550153" cy="5227740"/>
          </a:xfrm>
          <a:prstGeom prst="rect">
            <a:avLst/>
          </a:prstGeom>
        </p:spPr>
      </p:pic>
    </p:spTree>
    <p:extLst>
      <p:ext uri="{BB962C8B-B14F-4D97-AF65-F5344CB8AC3E}">
        <p14:creationId xmlns:p14="http://schemas.microsoft.com/office/powerpoint/2010/main" val="555863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a:t>  </a:t>
            </a:r>
            <a:r>
              <a:rPr lang="en-GB" sz="6600" b="1"/>
              <a:t>FOR MORE INFO…</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4" name="TextBox 3">
            <a:extLst>
              <a:ext uri="{FF2B5EF4-FFF2-40B4-BE49-F238E27FC236}">
                <a16:creationId xmlns:a16="http://schemas.microsoft.com/office/drawing/2014/main" id="{2AD6580C-03C4-4479-A748-232C0E235180}"/>
              </a:ext>
            </a:extLst>
          </p:cNvPr>
          <p:cNvSpPr txBox="1"/>
          <p:nvPr/>
        </p:nvSpPr>
        <p:spPr>
          <a:xfrm>
            <a:off x="731520" y="2633472"/>
            <a:ext cx="10936224" cy="3847207"/>
          </a:xfrm>
          <a:prstGeom prst="rect">
            <a:avLst/>
          </a:prstGeom>
          <a:noFill/>
        </p:spPr>
        <p:txBody>
          <a:bodyPr wrap="square" rtlCol="0">
            <a:spAutoFit/>
          </a:bodyPr>
          <a:lstStyle/>
          <a:p>
            <a:pPr algn="ctr"/>
            <a:r>
              <a:rPr lang="en-GB" sz="2800" dirty="0"/>
              <a:t>For more information, see </a:t>
            </a:r>
            <a:r>
              <a:rPr lang="en-GB" sz="2800" dirty="0">
                <a:hlinkClick r:id="rId3"/>
              </a:rPr>
              <a:t>https://www.ourwatch.org.uk/crimes-archive/terrorism/</a:t>
            </a:r>
            <a:endParaRPr lang="en-GB" sz="2800" dirty="0"/>
          </a:p>
          <a:p>
            <a:pPr algn="ctr"/>
            <a:endParaRPr lang="en-GB" sz="2800" dirty="0"/>
          </a:p>
          <a:p>
            <a:pPr algn="ctr"/>
            <a:r>
              <a:rPr lang="en-GB" sz="2800" dirty="0"/>
              <a:t>and</a:t>
            </a:r>
          </a:p>
          <a:p>
            <a:endParaRPr lang="en-GB" sz="2800" dirty="0"/>
          </a:p>
          <a:p>
            <a:pPr algn="ctr"/>
            <a:r>
              <a:rPr lang="en-GB" sz="2800" dirty="0">
                <a:hlinkClick r:id="rId4"/>
              </a:rPr>
              <a:t>https://act.campaign.gov.uk/</a:t>
            </a:r>
            <a:endParaRPr lang="en-GB" sz="2800" dirty="0"/>
          </a:p>
          <a:p>
            <a:pPr algn="ctr"/>
            <a:endParaRPr lang="en-GB" dirty="0"/>
          </a:p>
          <a:p>
            <a:pPr algn="ctr"/>
            <a:endParaRPr lang="en-GB" dirty="0"/>
          </a:p>
          <a:p>
            <a:pPr algn="ctr"/>
            <a:r>
              <a:rPr lang="en-GB" sz="4000" dirty="0"/>
              <a:t>THANK YOU FOR LISTENING</a:t>
            </a:r>
          </a:p>
        </p:txBody>
      </p:sp>
    </p:spTree>
    <p:extLst>
      <p:ext uri="{BB962C8B-B14F-4D97-AF65-F5344CB8AC3E}">
        <p14:creationId xmlns:p14="http://schemas.microsoft.com/office/powerpoint/2010/main" val="91515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751076" y="30194"/>
            <a:ext cx="10532012" cy="1690688"/>
          </a:xfrm>
          <a:solidFill>
            <a:srgbClr val="FFFF00"/>
          </a:solidFill>
        </p:spPr>
        <p:txBody>
          <a:bodyPr/>
          <a:lstStyle/>
          <a:p>
            <a:pPr algn="ctr"/>
            <a:r>
              <a:rPr lang="en-GB" dirty="0"/>
              <a:t>  </a:t>
            </a:r>
            <a:r>
              <a:rPr lang="en-GB" sz="6600" b="1" dirty="0"/>
              <a:t>STATS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62EA3FD1-D808-FF45-B781-75B6CA6412C1}"/>
              </a:ext>
            </a:extLst>
          </p:cNvPr>
          <p:cNvSpPr txBox="1"/>
          <p:nvPr/>
        </p:nvSpPr>
        <p:spPr>
          <a:xfrm>
            <a:off x="560917" y="2003518"/>
            <a:ext cx="11070166" cy="4154984"/>
          </a:xfrm>
          <a:prstGeom prst="rect">
            <a:avLst/>
          </a:prstGeom>
          <a:noFill/>
        </p:spPr>
        <p:txBody>
          <a:bodyPr wrap="square" rtlCol="0">
            <a:spAutoFit/>
          </a:bodyPr>
          <a:lstStyle/>
          <a:p>
            <a:pPr algn="l"/>
            <a:r>
              <a:rPr lang="en-GB" sz="2400" dirty="0"/>
              <a:t>Since 1970, there have been at least 3,395 terror-related deaths in the UK.</a:t>
            </a:r>
          </a:p>
          <a:p>
            <a:pPr algn="l"/>
            <a:r>
              <a:rPr lang="en-GB" sz="2400" dirty="0"/>
              <a:t>Most of these occurred in Northern Ireland.</a:t>
            </a:r>
          </a:p>
          <a:p>
            <a:pPr algn="l"/>
            <a:endParaRPr lang="en-GB" sz="2400" dirty="0"/>
          </a:p>
          <a:p>
            <a:pPr algn="l"/>
            <a:r>
              <a:rPr lang="en-GB" sz="2400" dirty="0"/>
              <a:t>Since 2001, there have been almost 100 deaths from terrorism in Great Britain.</a:t>
            </a:r>
          </a:p>
          <a:p>
            <a:pPr algn="l"/>
            <a:r>
              <a:rPr lang="en-GB" sz="2400" dirty="0"/>
              <a:t>Most of these were linked to Islamic extremism.</a:t>
            </a:r>
          </a:p>
          <a:p>
            <a:pPr algn="l"/>
            <a:endParaRPr lang="en-GB" sz="2400" dirty="0"/>
          </a:p>
          <a:p>
            <a:pPr algn="l"/>
            <a:r>
              <a:rPr lang="en-GB" sz="2400" dirty="0"/>
              <a:t>There were 166 arrests for terrorism-related activity in the year to March 2021 – 98 fewer than the year before.</a:t>
            </a:r>
          </a:p>
          <a:p>
            <a:pPr algn="l"/>
            <a:endParaRPr lang="en-GB" sz="2400" dirty="0"/>
          </a:p>
          <a:p>
            <a:pPr algn="l"/>
            <a:r>
              <a:rPr lang="en-GB" sz="2400" dirty="0"/>
              <a:t>The likelihood of anyone getting caught up in a terrorist attack remains small, but it’s still important to be vigilant.</a:t>
            </a:r>
            <a:endParaRPr lang="en-US" sz="2400" dirty="0"/>
          </a:p>
        </p:txBody>
      </p:sp>
    </p:spTree>
    <p:extLst>
      <p:ext uri="{BB962C8B-B14F-4D97-AF65-F5344CB8AC3E}">
        <p14:creationId xmlns:p14="http://schemas.microsoft.com/office/powerpoint/2010/main" val="13942693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a:bodyPr>
          <a:lstStyle/>
          <a:p>
            <a:pPr algn="ctr"/>
            <a:r>
              <a:rPr lang="en-GB" dirty="0"/>
              <a:t>  </a:t>
            </a:r>
            <a:r>
              <a:rPr lang="en-GB" sz="6600" b="1" dirty="0"/>
              <a:t>BE VIGILANT</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0E2B8556-B616-BC45-B011-0C20827CAF8B}"/>
              </a:ext>
            </a:extLst>
          </p:cNvPr>
          <p:cNvSpPr txBox="1"/>
          <p:nvPr/>
        </p:nvSpPr>
        <p:spPr>
          <a:xfrm>
            <a:off x="328084" y="1742017"/>
            <a:ext cx="11186583" cy="4893647"/>
          </a:xfrm>
          <a:prstGeom prst="rect">
            <a:avLst/>
          </a:prstGeom>
          <a:noFill/>
        </p:spPr>
        <p:txBody>
          <a:bodyPr wrap="square" rtlCol="0">
            <a:spAutoFit/>
          </a:bodyPr>
          <a:lstStyle/>
          <a:p>
            <a:pPr algn="l"/>
            <a:r>
              <a:rPr lang="en-GB" sz="2400" dirty="0"/>
              <a:t>Like other criminals, terrorists need to plan.  They must prepare, buy and store materials, and find ways to fund their activities. </a:t>
            </a:r>
          </a:p>
          <a:p>
            <a:pPr algn="l"/>
            <a:endParaRPr lang="en-GB" sz="2400" dirty="0"/>
          </a:p>
          <a:p>
            <a:pPr algn="l"/>
            <a:r>
              <a:rPr lang="en-GB" sz="2400" dirty="0"/>
              <a:t>Much of this is done in view of the public.</a:t>
            </a:r>
          </a:p>
          <a:p>
            <a:pPr algn="l"/>
            <a:endParaRPr lang="en-GB" sz="2400" dirty="0"/>
          </a:p>
          <a:p>
            <a:pPr algn="l"/>
            <a:r>
              <a:rPr lang="en-GB" sz="2400" dirty="0"/>
              <a:t>Counter Terrorism Policing would prefer you to report any activity you think may be suspicious, EVEN IF YOU ARE NOT SURE.</a:t>
            </a:r>
          </a:p>
          <a:p>
            <a:pPr algn="l"/>
            <a:endParaRPr lang="en-GB" sz="2400" dirty="0"/>
          </a:p>
          <a:p>
            <a:pPr algn="l"/>
            <a:r>
              <a:rPr lang="en-GB" sz="2400" dirty="0"/>
              <a:t>More than a fifth of the 30,984 reports to the police last year about suspected terrorist activity yielded useful intelligence.  If you feel nervous about it – REPORT IT.  Neil </a:t>
            </a:r>
            <a:r>
              <a:rPr lang="en-GB" sz="2400" dirty="0" err="1"/>
              <a:t>Basu</a:t>
            </a:r>
            <a:r>
              <a:rPr lang="en-GB" sz="2400" dirty="0"/>
              <a:t>, Counter Terrorism Policing Lead, says:</a:t>
            </a:r>
          </a:p>
          <a:p>
            <a:pPr algn="l"/>
            <a:endParaRPr lang="en-GB" sz="2400" dirty="0"/>
          </a:p>
          <a:p>
            <a:pPr algn="ctr"/>
            <a:r>
              <a:rPr lang="en-GB" sz="2400" dirty="0"/>
              <a:t>“We want all good citizens to be counter-terrorism citizens.”</a:t>
            </a:r>
            <a:endParaRPr lang="en-US" sz="2400" dirty="0"/>
          </a:p>
        </p:txBody>
      </p:sp>
    </p:spTree>
    <p:extLst>
      <p:ext uri="{BB962C8B-B14F-4D97-AF65-F5344CB8AC3E}">
        <p14:creationId xmlns:p14="http://schemas.microsoft.com/office/powerpoint/2010/main" val="4244001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SPOTTING THE SIGNS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DF6D2B04-543D-0F42-9D9F-C18978E8DE38}"/>
              </a:ext>
            </a:extLst>
          </p:cNvPr>
          <p:cNvSpPr txBox="1"/>
          <p:nvPr/>
        </p:nvSpPr>
        <p:spPr>
          <a:xfrm>
            <a:off x="317500" y="1964268"/>
            <a:ext cx="2931583" cy="461665"/>
          </a:xfrm>
          <a:prstGeom prst="rect">
            <a:avLst/>
          </a:prstGeom>
          <a:noFill/>
        </p:spPr>
        <p:txBody>
          <a:bodyPr wrap="square" rtlCol="0">
            <a:spAutoFit/>
          </a:bodyPr>
          <a:lstStyle/>
          <a:p>
            <a:pPr algn="l"/>
            <a:r>
              <a:rPr lang="en-GB" sz="2400" b="1" dirty="0"/>
              <a:t>The research phase:</a:t>
            </a:r>
            <a:endParaRPr lang="en-US" sz="2400" b="1" dirty="0"/>
          </a:p>
        </p:txBody>
      </p:sp>
      <p:pic>
        <p:nvPicPr>
          <p:cNvPr id="4" name="Picture 4">
            <a:extLst>
              <a:ext uri="{FF2B5EF4-FFF2-40B4-BE49-F238E27FC236}">
                <a16:creationId xmlns:a16="http://schemas.microsoft.com/office/drawing/2014/main" id="{2678C437-CD9D-1945-AE40-0E3FB03762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672" y="2900407"/>
            <a:ext cx="3343964" cy="2068112"/>
          </a:xfrm>
          <a:prstGeom prst="rect">
            <a:avLst/>
          </a:prstGeom>
        </p:spPr>
      </p:pic>
      <p:sp>
        <p:nvSpPr>
          <p:cNvPr id="6" name="TextBox 5">
            <a:extLst>
              <a:ext uri="{FF2B5EF4-FFF2-40B4-BE49-F238E27FC236}">
                <a16:creationId xmlns:a16="http://schemas.microsoft.com/office/drawing/2014/main" id="{432F0FC1-0E47-FB47-B03C-1A2099191062}"/>
              </a:ext>
            </a:extLst>
          </p:cNvPr>
          <p:cNvSpPr txBox="1"/>
          <p:nvPr/>
        </p:nvSpPr>
        <p:spPr>
          <a:xfrm>
            <a:off x="436106" y="5107517"/>
            <a:ext cx="3343964" cy="1200329"/>
          </a:xfrm>
          <a:prstGeom prst="rect">
            <a:avLst/>
          </a:prstGeom>
          <a:noFill/>
        </p:spPr>
        <p:txBody>
          <a:bodyPr wrap="square" rtlCol="0">
            <a:spAutoFit/>
          </a:bodyPr>
          <a:lstStyle/>
          <a:p>
            <a:pPr algn="l"/>
            <a:r>
              <a:rPr lang="en-GB" sz="2400" dirty="0"/>
              <a:t>Someone travels a lot, but is vague about where they’re going and why</a:t>
            </a:r>
            <a:endParaRPr lang="en-US" sz="2400" dirty="0"/>
          </a:p>
        </p:txBody>
      </p:sp>
      <p:pic>
        <p:nvPicPr>
          <p:cNvPr id="9" name="Picture 9">
            <a:extLst>
              <a:ext uri="{FF2B5EF4-FFF2-40B4-BE49-F238E27FC236}">
                <a16:creationId xmlns:a16="http://schemas.microsoft.com/office/drawing/2014/main" id="{13563851-0BF4-2643-9D20-9BAC2C2290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4584" y="1906148"/>
            <a:ext cx="3343964" cy="2115519"/>
          </a:xfrm>
          <a:prstGeom prst="rect">
            <a:avLst/>
          </a:prstGeom>
        </p:spPr>
      </p:pic>
      <p:sp>
        <p:nvSpPr>
          <p:cNvPr id="11" name="TextBox 10">
            <a:extLst>
              <a:ext uri="{FF2B5EF4-FFF2-40B4-BE49-F238E27FC236}">
                <a16:creationId xmlns:a16="http://schemas.microsoft.com/office/drawing/2014/main" id="{766CC91E-43EC-7D41-8FD0-0422929FF50D}"/>
              </a:ext>
            </a:extLst>
          </p:cNvPr>
          <p:cNvSpPr txBox="1"/>
          <p:nvPr/>
        </p:nvSpPr>
        <p:spPr>
          <a:xfrm>
            <a:off x="7736417" y="1906148"/>
            <a:ext cx="3936999" cy="1200329"/>
          </a:xfrm>
          <a:prstGeom prst="rect">
            <a:avLst/>
          </a:prstGeom>
          <a:noFill/>
        </p:spPr>
        <p:txBody>
          <a:bodyPr wrap="square" rtlCol="0">
            <a:spAutoFit/>
          </a:bodyPr>
          <a:lstStyle/>
          <a:p>
            <a:pPr algn="l"/>
            <a:r>
              <a:rPr lang="en-GB" sz="2400" dirty="0"/>
              <a:t>Someone has travel documents in different names for no obvious reason</a:t>
            </a:r>
            <a:endParaRPr lang="en-US" sz="2400" dirty="0"/>
          </a:p>
        </p:txBody>
      </p:sp>
      <p:pic>
        <p:nvPicPr>
          <p:cNvPr id="12" name="Picture 12">
            <a:extLst>
              <a:ext uri="{FF2B5EF4-FFF2-40B4-BE49-F238E27FC236}">
                <a16:creationId xmlns:a16="http://schemas.microsoft.com/office/drawing/2014/main" id="{758AE0D2-565A-1F4D-8AAB-6F96E4CFE4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6418" y="3517291"/>
            <a:ext cx="2561166" cy="1704339"/>
          </a:xfrm>
          <a:prstGeom prst="rect">
            <a:avLst/>
          </a:prstGeom>
        </p:spPr>
      </p:pic>
      <p:sp>
        <p:nvSpPr>
          <p:cNvPr id="20" name="TextBox 19">
            <a:extLst>
              <a:ext uri="{FF2B5EF4-FFF2-40B4-BE49-F238E27FC236}">
                <a16:creationId xmlns:a16="http://schemas.microsoft.com/office/drawing/2014/main" id="{888DAAA8-439D-734C-8F68-E412A4D16A47}"/>
              </a:ext>
            </a:extLst>
          </p:cNvPr>
          <p:cNvSpPr txBox="1"/>
          <p:nvPr/>
        </p:nvSpPr>
        <p:spPr>
          <a:xfrm>
            <a:off x="10424582" y="3321936"/>
            <a:ext cx="1701801" cy="2677656"/>
          </a:xfrm>
          <a:prstGeom prst="rect">
            <a:avLst/>
          </a:prstGeom>
          <a:noFill/>
        </p:spPr>
        <p:txBody>
          <a:bodyPr wrap="square" rtlCol="0">
            <a:spAutoFit/>
          </a:bodyPr>
          <a:lstStyle/>
          <a:p>
            <a:pPr algn="l"/>
            <a:r>
              <a:rPr lang="en-GB" sz="2400" dirty="0"/>
              <a:t>Someone looks at, creates or shares extremist material online</a:t>
            </a:r>
            <a:endParaRPr lang="en-US" sz="2400" dirty="0"/>
          </a:p>
        </p:txBody>
      </p:sp>
      <p:pic>
        <p:nvPicPr>
          <p:cNvPr id="21" name="Picture 21">
            <a:extLst>
              <a:ext uri="{FF2B5EF4-FFF2-40B4-BE49-F238E27FC236}">
                <a16:creationId xmlns:a16="http://schemas.microsoft.com/office/drawing/2014/main" id="{AE1A790B-F1AD-6049-9584-75E0572A45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97940" y="4237125"/>
            <a:ext cx="1524000" cy="1331579"/>
          </a:xfrm>
          <a:prstGeom prst="rect">
            <a:avLst/>
          </a:prstGeom>
        </p:spPr>
      </p:pic>
      <p:sp>
        <p:nvSpPr>
          <p:cNvPr id="23" name="TextBox 22">
            <a:extLst>
              <a:ext uri="{FF2B5EF4-FFF2-40B4-BE49-F238E27FC236}">
                <a16:creationId xmlns:a16="http://schemas.microsoft.com/office/drawing/2014/main" id="{E4618211-40AA-5F4C-99CA-3EAE35BF19AF}"/>
              </a:ext>
            </a:extLst>
          </p:cNvPr>
          <p:cNvSpPr txBox="1"/>
          <p:nvPr/>
        </p:nvSpPr>
        <p:spPr>
          <a:xfrm>
            <a:off x="5764779" y="4193296"/>
            <a:ext cx="1828800" cy="2308324"/>
          </a:xfrm>
          <a:prstGeom prst="rect">
            <a:avLst/>
          </a:prstGeom>
          <a:noFill/>
        </p:spPr>
        <p:txBody>
          <a:bodyPr wrap="square" rtlCol="0">
            <a:spAutoFit/>
          </a:bodyPr>
          <a:lstStyle/>
          <a:p>
            <a:pPr algn="l"/>
            <a:r>
              <a:rPr lang="en-GB" sz="2400" dirty="0"/>
              <a:t>Someone promotes hateful ideas or an extremist ideology</a:t>
            </a:r>
            <a:endParaRPr lang="en-US" sz="2400" dirty="0"/>
          </a:p>
        </p:txBody>
      </p:sp>
    </p:spTree>
    <p:extLst>
      <p:ext uri="{BB962C8B-B14F-4D97-AF65-F5344CB8AC3E}">
        <p14:creationId xmlns:p14="http://schemas.microsoft.com/office/powerpoint/2010/main" val="286425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ppt_x"/>
                                          </p:val>
                                        </p:tav>
                                        <p:tav tm="100000">
                                          <p:val>
                                            <p:strVal val="#ppt_x"/>
                                          </p:val>
                                        </p:tav>
                                      </p:tavLst>
                                    </p:anim>
                                    <p:anim calcmode="lin" valueType="num">
                                      <p:cBhvr additive="base">
                                        <p:cTn id="3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additive="base">
                                        <p:cTn id="37" dur="500" fill="hold"/>
                                        <p:tgtEl>
                                          <p:spTgt spid="23"/>
                                        </p:tgtEl>
                                        <p:attrNameLst>
                                          <p:attrName>ppt_x</p:attrName>
                                        </p:attrNameLst>
                                      </p:cBhvr>
                                      <p:tavLst>
                                        <p:tav tm="0">
                                          <p:val>
                                            <p:strVal val="#ppt_x"/>
                                          </p:val>
                                        </p:tav>
                                        <p:tav tm="100000">
                                          <p:val>
                                            <p:strVal val="#ppt_x"/>
                                          </p:val>
                                        </p:tav>
                                      </p:tavLst>
                                    </p:anim>
                                    <p:anim calcmode="lin" valueType="num">
                                      <p:cBhvr additive="base">
                                        <p:cTn id="3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1+#ppt_w/2"/>
                                          </p:val>
                                        </p:tav>
                                        <p:tav tm="100000">
                                          <p:val>
                                            <p:strVal val="#ppt_x"/>
                                          </p:val>
                                        </p:tav>
                                      </p:tavLst>
                                    </p:anim>
                                    <p:anim calcmode="lin" valueType="num">
                                      <p:cBhvr additive="base">
                                        <p:cTn id="4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6"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0"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SPOTTING THE SIGNS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CEC41220-4CD5-AF41-971F-DED63F614E11}"/>
              </a:ext>
            </a:extLst>
          </p:cNvPr>
          <p:cNvSpPr txBox="1"/>
          <p:nvPr/>
        </p:nvSpPr>
        <p:spPr>
          <a:xfrm>
            <a:off x="408515" y="2079159"/>
            <a:ext cx="4385735" cy="461665"/>
          </a:xfrm>
          <a:prstGeom prst="rect">
            <a:avLst/>
          </a:prstGeom>
          <a:noFill/>
        </p:spPr>
        <p:txBody>
          <a:bodyPr wrap="square" rtlCol="0">
            <a:spAutoFit/>
          </a:bodyPr>
          <a:lstStyle/>
          <a:p>
            <a:pPr algn="l"/>
            <a:r>
              <a:rPr lang="en-GB" sz="2400" b="1" dirty="0"/>
              <a:t>Gathering and storing materials:</a:t>
            </a:r>
            <a:endParaRPr lang="en-US" sz="2400" b="1" dirty="0"/>
          </a:p>
        </p:txBody>
      </p:sp>
      <p:sp>
        <p:nvSpPr>
          <p:cNvPr id="6" name="TextBox 5">
            <a:extLst>
              <a:ext uri="{FF2B5EF4-FFF2-40B4-BE49-F238E27FC236}">
                <a16:creationId xmlns:a16="http://schemas.microsoft.com/office/drawing/2014/main" id="{23BCE39A-3681-2B46-BE32-FE3D445F1E7E}"/>
              </a:ext>
            </a:extLst>
          </p:cNvPr>
          <p:cNvSpPr txBox="1"/>
          <p:nvPr/>
        </p:nvSpPr>
        <p:spPr>
          <a:xfrm>
            <a:off x="541864" y="5363547"/>
            <a:ext cx="5003801" cy="1200329"/>
          </a:xfrm>
          <a:prstGeom prst="rect">
            <a:avLst/>
          </a:prstGeom>
          <a:noFill/>
        </p:spPr>
        <p:txBody>
          <a:bodyPr wrap="square" rtlCol="0">
            <a:spAutoFit/>
          </a:bodyPr>
          <a:lstStyle/>
          <a:p>
            <a:pPr algn="l"/>
            <a:r>
              <a:rPr lang="en-GB" sz="2400" dirty="0"/>
              <a:t>Someone buys or receives deliveries of large quantities of chemicals, fertilisers or gas cylinders</a:t>
            </a:r>
            <a:endParaRPr lang="en-US" sz="2400" dirty="0"/>
          </a:p>
        </p:txBody>
      </p:sp>
      <p:pic>
        <p:nvPicPr>
          <p:cNvPr id="8" name="Picture 8">
            <a:extLst>
              <a:ext uri="{FF2B5EF4-FFF2-40B4-BE49-F238E27FC236}">
                <a16:creationId xmlns:a16="http://schemas.microsoft.com/office/drawing/2014/main" id="{41EDFEA1-EF0C-5E40-957D-0BA9099C7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833" y="2345039"/>
            <a:ext cx="4085167" cy="2712550"/>
          </a:xfrm>
          <a:prstGeom prst="rect">
            <a:avLst/>
          </a:prstGeom>
        </p:spPr>
      </p:pic>
      <p:sp>
        <p:nvSpPr>
          <p:cNvPr id="10" name="TextBox 9">
            <a:extLst>
              <a:ext uri="{FF2B5EF4-FFF2-40B4-BE49-F238E27FC236}">
                <a16:creationId xmlns:a16="http://schemas.microsoft.com/office/drawing/2014/main" id="{7833EFBE-2246-2C41-A7B4-5F8115EA2BE0}"/>
              </a:ext>
            </a:extLst>
          </p:cNvPr>
          <p:cNvSpPr txBox="1"/>
          <p:nvPr/>
        </p:nvSpPr>
        <p:spPr>
          <a:xfrm>
            <a:off x="6511924" y="5296441"/>
            <a:ext cx="4480983" cy="830997"/>
          </a:xfrm>
          <a:prstGeom prst="rect">
            <a:avLst/>
          </a:prstGeom>
          <a:noFill/>
        </p:spPr>
        <p:txBody>
          <a:bodyPr wrap="square" rtlCol="0">
            <a:spAutoFit/>
          </a:bodyPr>
          <a:lstStyle/>
          <a:p>
            <a:pPr algn="l"/>
            <a:r>
              <a:rPr lang="en-GB" sz="2400" dirty="0"/>
              <a:t>Someone acquires, or tries to buy, firearms and other weapons</a:t>
            </a:r>
            <a:endParaRPr lang="en-US" sz="2400" dirty="0"/>
          </a:p>
        </p:txBody>
      </p:sp>
      <p:pic>
        <p:nvPicPr>
          <p:cNvPr id="5" name="Picture 8">
            <a:extLst>
              <a:ext uri="{FF2B5EF4-FFF2-40B4-BE49-F238E27FC236}">
                <a16:creationId xmlns:a16="http://schemas.microsoft.com/office/drawing/2014/main" id="{BC359F30-AF7F-EE4C-AAB0-0AC9D119EC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8515" y="2719916"/>
            <a:ext cx="5137150" cy="2180167"/>
          </a:xfrm>
          <a:prstGeom prst="rect">
            <a:avLst/>
          </a:prstGeom>
        </p:spPr>
      </p:pic>
    </p:spTree>
    <p:extLst>
      <p:ext uri="{BB962C8B-B14F-4D97-AF65-F5344CB8AC3E}">
        <p14:creationId xmlns:p14="http://schemas.microsoft.com/office/powerpoint/2010/main" val="768065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1+#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SPOTTING THE SIGNS</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9244988E-ED64-6846-81AB-DEB9064972C8}"/>
              </a:ext>
            </a:extLst>
          </p:cNvPr>
          <p:cNvSpPr txBox="1"/>
          <p:nvPr/>
        </p:nvSpPr>
        <p:spPr>
          <a:xfrm>
            <a:off x="487094" y="2059517"/>
            <a:ext cx="4190739" cy="461665"/>
          </a:xfrm>
          <a:prstGeom prst="rect">
            <a:avLst/>
          </a:prstGeom>
          <a:noFill/>
        </p:spPr>
        <p:txBody>
          <a:bodyPr wrap="square" rtlCol="0">
            <a:spAutoFit/>
          </a:bodyPr>
          <a:lstStyle/>
          <a:p>
            <a:pPr algn="l"/>
            <a:r>
              <a:rPr lang="en-GB" sz="2400" b="1" dirty="0"/>
              <a:t>Observation</a:t>
            </a:r>
            <a:r>
              <a:rPr lang="en-GB" sz="2400" dirty="0"/>
              <a:t> </a:t>
            </a:r>
            <a:r>
              <a:rPr lang="en-GB" sz="2400" b="1" dirty="0"/>
              <a:t>and</a:t>
            </a:r>
            <a:r>
              <a:rPr lang="en-GB" sz="2400" dirty="0"/>
              <a:t> </a:t>
            </a:r>
            <a:r>
              <a:rPr lang="en-GB" sz="2400" b="1" dirty="0"/>
              <a:t>surveillance</a:t>
            </a:r>
            <a:r>
              <a:rPr lang="en-GB" sz="2400" dirty="0"/>
              <a:t>:</a:t>
            </a:r>
            <a:endParaRPr lang="en-US" sz="2400" dirty="0"/>
          </a:p>
        </p:txBody>
      </p:sp>
      <p:pic>
        <p:nvPicPr>
          <p:cNvPr id="4" name="Picture 4">
            <a:extLst>
              <a:ext uri="{FF2B5EF4-FFF2-40B4-BE49-F238E27FC236}">
                <a16:creationId xmlns:a16="http://schemas.microsoft.com/office/drawing/2014/main" id="{73943A03-5BCA-2F4A-9C6D-4A5717F118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7660" y="2655978"/>
            <a:ext cx="3683346" cy="2451100"/>
          </a:xfrm>
          <a:prstGeom prst="rect">
            <a:avLst/>
          </a:prstGeom>
        </p:spPr>
      </p:pic>
      <p:sp>
        <p:nvSpPr>
          <p:cNvPr id="6" name="TextBox 5">
            <a:extLst>
              <a:ext uri="{FF2B5EF4-FFF2-40B4-BE49-F238E27FC236}">
                <a16:creationId xmlns:a16="http://schemas.microsoft.com/office/drawing/2014/main" id="{35506330-1498-EB4E-8E8F-B8EACBE2F6C9}"/>
              </a:ext>
            </a:extLst>
          </p:cNvPr>
          <p:cNvSpPr txBox="1"/>
          <p:nvPr/>
        </p:nvSpPr>
        <p:spPr>
          <a:xfrm>
            <a:off x="487095" y="5107078"/>
            <a:ext cx="4635238" cy="1569660"/>
          </a:xfrm>
          <a:prstGeom prst="rect">
            <a:avLst/>
          </a:prstGeom>
          <a:noFill/>
        </p:spPr>
        <p:txBody>
          <a:bodyPr wrap="square" rtlCol="0">
            <a:spAutoFit/>
          </a:bodyPr>
          <a:lstStyle/>
          <a:p>
            <a:pPr algn="l"/>
            <a:r>
              <a:rPr lang="en-GB" sz="2400" dirty="0"/>
              <a:t>Someone takes pictures or notes about security arrangements such as CCTV cameras, security personnel or exit signs</a:t>
            </a:r>
            <a:endParaRPr lang="en-US" sz="2400" dirty="0"/>
          </a:p>
        </p:txBody>
      </p:sp>
      <p:sp>
        <p:nvSpPr>
          <p:cNvPr id="8" name="TextBox 7">
            <a:extLst>
              <a:ext uri="{FF2B5EF4-FFF2-40B4-BE49-F238E27FC236}">
                <a16:creationId xmlns:a16="http://schemas.microsoft.com/office/drawing/2014/main" id="{E415D80B-A51E-E540-8A38-A1D7E9F8D3B8}"/>
              </a:ext>
            </a:extLst>
          </p:cNvPr>
          <p:cNvSpPr txBox="1"/>
          <p:nvPr/>
        </p:nvSpPr>
        <p:spPr>
          <a:xfrm>
            <a:off x="5717118" y="2059517"/>
            <a:ext cx="4442881" cy="461665"/>
          </a:xfrm>
          <a:prstGeom prst="rect">
            <a:avLst/>
          </a:prstGeom>
          <a:noFill/>
        </p:spPr>
        <p:txBody>
          <a:bodyPr wrap="square" rtlCol="0">
            <a:spAutoFit/>
          </a:bodyPr>
          <a:lstStyle/>
          <a:p>
            <a:pPr algn="l"/>
            <a:r>
              <a:rPr lang="en-GB" sz="2400" b="1" dirty="0"/>
              <a:t>Financing</a:t>
            </a:r>
            <a:r>
              <a:rPr lang="en-GB" dirty="0"/>
              <a:t>:</a:t>
            </a:r>
            <a:endParaRPr lang="en-US" dirty="0"/>
          </a:p>
        </p:txBody>
      </p:sp>
      <p:pic>
        <p:nvPicPr>
          <p:cNvPr id="9" name="Picture 9">
            <a:extLst>
              <a:ext uri="{FF2B5EF4-FFF2-40B4-BE49-F238E27FC236}">
                <a16:creationId xmlns:a16="http://schemas.microsoft.com/office/drawing/2014/main" id="{5B13F623-A6B3-7F4F-9D80-19BE5A6E6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24123" y="2655978"/>
            <a:ext cx="3701956" cy="2451100"/>
          </a:xfrm>
          <a:prstGeom prst="rect">
            <a:avLst/>
          </a:prstGeom>
        </p:spPr>
      </p:pic>
      <p:sp>
        <p:nvSpPr>
          <p:cNvPr id="11" name="TextBox 10">
            <a:extLst>
              <a:ext uri="{FF2B5EF4-FFF2-40B4-BE49-F238E27FC236}">
                <a16:creationId xmlns:a16="http://schemas.microsoft.com/office/drawing/2014/main" id="{AADB6817-95C8-114F-9B5A-0057F164D336}"/>
              </a:ext>
            </a:extLst>
          </p:cNvPr>
          <p:cNvSpPr txBox="1"/>
          <p:nvPr/>
        </p:nvSpPr>
        <p:spPr>
          <a:xfrm>
            <a:off x="5461000" y="5107078"/>
            <a:ext cx="4698999" cy="1569660"/>
          </a:xfrm>
          <a:prstGeom prst="rect">
            <a:avLst/>
          </a:prstGeom>
          <a:noFill/>
        </p:spPr>
        <p:txBody>
          <a:bodyPr wrap="square" rtlCol="0">
            <a:spAutoFit/>
          </a:bodyPr>
          <a:lstStyle/>
          <a:p>
            <a:pPr algn="l"/>
            <a:r>
              <a:rPr lang="en-GB" sz="2400" dirty="0"/>
              <a:t>Cheque and credit card fraud can be used to generate cash.  Have you noticed someone carrying out suspicious bank transactions?</a:t>
            </a:r>
            <a:endParaRPr lang="en-US" sz="2400" dirty="0"/>
          </a:p>
        </p:txBody>
      </p:sp>
    </p:spTree>
    <p:extLst>
      <p:ext uri="{BB962C8B-B14F-4D97-AF65-F5344CB8AC3E}">
        <p14:creationId xmlns:p14="http://schemas.microsoft.com/office/powerpoint/2010/main" val="9343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WHAT SHOULD YOU DO?</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C7BC7C57-29CD-344D-9E4F-8CC9BC904F39}"/>
              </a:ext>
            </a:extLst>
          </p:cNvPr>
          <p:cNvSpPr txBox="1"/>
          <p:nvPr/>
        </p:nvSpPr>
        <p:spPr>
          <a:xfrm>
            <a:off x="270933" y="1932516"/>
            <a:ext cx="10830984" cy="4524315"/>
          </a:xfrm>
          <a:prstGeom prst="rect">
            <a:avLst/>
          </a:prstGeom>
          <a:noFill/>
        </p:spPr>
        <p:txBody>
          <a:bodyPr wrap="square" rtlCol="0">
            <a:spAutoFit/>
          </a:bodyPr>
          <a:lstStyle/>
          <a:p>
            <a:pPr algn="l"/>
            <a:r>
              <a:rPr lang="en-GB" sz="2400" dirty="0"/>
              <a:t>If you’ve seen or heard something that doesn’t feel quite right, do not ignore it.</a:t>
            </a:r>
          </a:p>
          <a:p>
            <a:pPr algn="l"/>
            <a:endParaRPr lang="en-GB" sz="2400" dirty="0"/>
          </a:p>
          <a:p>
            <a:pPr algn="l"/>
            <a:r>
              <a:rPr lang="en-GB" sz="2400" dirty="0"/>
              <a:t>Report it!  Action Counters Terrorism.</a:t>
            </a:r>
          </a:p>
          <a:p>
            <a:pPr algn="l"/>
            <a:endParaRPr lang="en-GB" sz="2400" dirty="0"/>
          </a:p>
          <a:p>
            <a:pPr algn="l"/>
            <a:r>
              <a:rPr lang="en-GB" sz="2400" dirty="0"/>
              <a:t>Report it online at </a:t>
            </a:r>
            <a:r>
              <a:rPr lang="en-GB" sz="2400" dirty="0">
                <a:hlinkClick r:id="rId3"/>
              </a:rPr>
              <a:t>www.gov.uk/ACT</a:t>
            </a:r>
            <a:endParaRPr lang="en-GB" sz="2400" dirty="0"/>
          </a:p>
          <a:p>
            <a:pPr algn="l"/>
            <a:endParaRPr lang="en-GB" sz="2400" dirty="0"/>
          </a:p>
          <a:p>
            <a:pPr algn="l"/>
            <a:r>
              <a:rPr lang="en-GB" sz="2400" dirty="0"/>
              <a:t>OR</a:t>
            </a:r>
          </a:p>
          <a:p>
            <a:pPr algn="l"/>
            <a:endParaRPr lang="en-GB" sz="2400" dirty="0"/>
          </a:p>
          <a:p>
            <a:pPr algn="l"/>
            <a:r>
              <a:rPr lang="en-GB" sz="2400" dirty="0"/>
              <a:t>Call the police confidentially on 0800 789 321.</a:t>
            </a:r>
          </a:p>
          <a:p>
            <a:pPr algn="l"/>
            <a:endParaRPr lang="en-GB" sz="2400" dirty="0"/>
          </a:p>
          <a:p>
            <a:pPr algn="l"/>
            <a:r>
              <a:rPr lang="en-GB" sz="2400" dirty="0"/>
              <a:t>If you find content online that supports, directs or glorifies terrorism, you can report it anonymously online at www.gov.uk/report-terrorism.</a:t>
            </a:r>
            <a:endParaRPr lang="en-US" sz="2400" dirty="0"/>
          </a:p>
        </p:txBody>
      </p:sp>
    </p:spTree>
    <p:extLst>
      <p:ext uri="{BB962C8B-B14F-4D97-AF65-F5344CB8AC3E}">
        <p14:creationId xmlns:p14="http://schemas.microsoft.com/office/powerpoint/2010/main" val="24750915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lstStyle/>
          <a:p>
            <a:pPr algn="ctr"/>
            <a:r>
              <a:rPr lang="en-GB" dirty="0"/>
              <a:t>  </a:t>
            </a:r>
            <a:r>
              <a:rPr lang="en-GB" sz="6600" b="1" dirty="0"/>
              <a:t>WHAT WILL HAPPEN?</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2"/>
          <a:stretch>
            <a:fillRect/>
          </a:stretch>
        </p:blipFill>
        <p:spPr>
          <a:xfrm>
            <a:off x="0" y="0"/>
            <a:ext cx="1751076" cy="1751076"/>
          </a:xfrm>
        </p:spPr>
      </p:pic>
      <p:sp>
        <p:nvSpPr>
          <p:cNvPr id="3" name="TextBox 2">
            <a:extLst>
              <a:ext uri="{FF2B5EF4-FFF2-40B4-BE49-F238E27FC236}">
                <a16:creationId xmlns:a16="http://schemas.microsoft.com/office/drawing/2014/main" id="{06E346FA-F493-7B49-BBF0-9AE1F8A283AE}"/>
              </a:ext>
            </a:extLst>
          </p:cNvPr>
          <p:cNvSpPr txBox="1"/>
          <p:nvPr/>
        </p:nvSpPr>
        <p:spPr>
          <a:xfrm>
            <a:off x="825499" y="2514600"/>
            <a:ext cx="10646833" cy="3539430"/>
          </a:xfrm>
          <a:prstGeom prst="rect">
            <a:avLst/>
          </a:prstGeom>
          <a:noFill/>
        </p:spPr>
        <p:txBody>
          <a:bodyPr wrap="square" rtlCol="0">
            <a:spAutoFit/>
          </a:bodyPr>
          <a:lstStyle/>
          <a:p>
            <a:pPr algn="l"/>
            <a:r>
              <a:rPr lang="en-GB" sz="2800" dirty="0"/>
              <a:t>When you make a report about suspicious activity or behaviour, either online or over the phone, specially trained police staff will assess the information and decide how to proceed.</a:t>
            </a:r>
          </a:p>
          <a:p>
            <a:pPr algn="l"/>
            <a:endParaRPr lang="en-GB" sz="2800" dirty="0"/>
          </a:p>
          <a:p>
            <a:pPr algn="l"/>
            <a:r>
              <a:rPr lang="en-GB" sz="2800" dirty="0"/>
              <a:t>The information you provide will be kept secure and your identity will be protected.</a:t>
            </a:r>
          </a:p>
          <a:p>
            <a:pPr algn="l"/>
            <a:endParaRPr lang="en-GB" sz="2800" dirty="0"/>
          </a:p>
          <a:p>
            <a:pPr algn="l"/>
            <a:r>
              <a:rPr lang="en-GB" sz="2800" dirty="0"/>
              <a:t>The call is not recorded and you do not have to give your name.</a:t>
            </a:r>
            <a:endParaRPr lang="en-US" sz="2800" dirty="0"/>
          </a:p>
        </p:txBody>
      </p:sp>
    </p:spTree>
    <p:extLst>
      <p:ext uri="{BB962C8B-B14F-4D97-AF65-F5344CB8AC3E}">
        <p14:creationId xmlns:p14="http://schemas.microsoft.com/office/powerpoint/2010/main" val="3303823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7C8BB-E28F-4F7C-84ED-ECED40BF712F}"/>
              </a:ext>
            </a:extLst>
          </p:cNvPr>
          <p:cNvSpPr>
            <a:spLocks noGrp="1"/>
          </p:cNvSpPr>
          <p:nvPr>
            <p:ph type="title"/>
          </p:nvPr>
        </p:nvSpPr>
        <p:spPr>
          <a:xfrm>
            <a:off x="1659988" y="1"/>
            <a:ext cx="10532012" cy="1690688"/>
          </a:xfrm>
          <a:solidFill>
            <a:srgbClr val="FFFF00"/>
          </a:solidFill>
        </p:spPr>
        <p:txBody>
          <a:bodyPr>
            <a:normAutofit fontScale="90000"/>
          </a:bodyPr>
          <a:lstStyle/>
          <a:p>
            <a:pPr algn="ctr"/>
            <a:r>
              <a:rPr lang="en-GB" dirty="0"/>
              <a:t>  </a:t>
            </a:r>
            <a:r>
              <a:rPr lang="en-GB" sz="6600" b="1" dirty="0"/>
              <a:t>COMMUNITIES DEFEAT TERRORISM</a:t>
            </a:r>
            <a:endParaRPr lang="en-GB" sz="8000" b="1" dirty="0"/>
          </a:p>
        </p:txBody>
      </p:sp>
      <p:pic>
        <p:nvPicPr>
          <p:cNvPr id="7" name="Content Placeholder 6">
            <a:extLst>
              <a:ext uri="{FF2B5EF4-FFF2-40B4-BE49-F238E27FC236}">
                <a16:creationId xmlns:a16="http://schemas.microsoft.com/office/drawing/2014/main" id="{8044AD57-99A5-40E3-9BEE-A895E62A103B}"/>
              </a:ext>
            </a:extLst>
          </p:cNvPr>
          <p:cNvPicPr>
            <a:picLocks noGrp="1" noChangeAspect="1"/>
          </p:cNvPicPr>
          <p:nvPr>
            <p:ph idx="1"/>
          </p:nvPr>
        </p:nvPicPr>
        <p:blipFill>
          <a:blip r:embed="rId3"/>
          <a:stretch>
            <a:fillRect/>
          </a:stretch>
        </p:blipFill>
        <p:spPr>
          <a:xfrm>
            <a:off x="0" y="0"/>
            <a:ext cx="1751076" cy="1751076"/>
          </a:xfrm>
        </p:spPr>
      </p:pic>
      <p:pic>
        <p:nvPicPr>
          <p:cNvPr id="3" name="Online Media 2">
            <a:hlinkClick r:id="" action="ppaction://media"/>
            <a:extLst>
              <a:ext uri="{FF2B5EF4-FFF2-40B4-BE49-F238E27FC236}">
                <a16:creationId xmlns:a16="http://schemas.microsoft.com/office/drawing/2014/main" id="{6C3B1D73-714E-4AAC-9FA2-A43C6526EFA0}"/>
              </a:ext>
            </a:extLst>
          </p:cNvPr>
          <p:cNvPicPr>
            <a:picLocks noRot="1" noChangeAspect="1"/>
          </p:cNvPicPr>
          <p:nvPr>
            <a:videoFile r:link="rId1"/>
          </p:nvPr>
        </p:nvPicPr>
        <p:blipFill>
          <a:blip r:embed="rId4"/>
          <a:stretch>
            <a:fillRect/>
          </a:stretch>
        </p:blipFill>
        <p:spPr>
          <a:xfrm>
            <a:off x="1751076" y="1690689"/>
            <a:ext cx="7941056" cy="4466844"/>
          </a:xfrm>
          <a:prstGeom prst="rect">
            <a:avLst/>
          </a:prstGeom>
        </p:spPr>
      </p:pic>
      <p:sp>
        <p:nvSpPr>
          <p:cNvPr id="4" name="TextBox 3">
            <a:extLst>
              <a:ext uri="{FF2B5EF4-FFF2-40B4-BE49-F238E27FC236}">
                <a16:creationId xmlns:a16="http://schemas.microsoft.com/office/drawing/2014/main" id="{B7B07670-9D55-4278-BFAB-CC010AE23912}"/>
              </a:ext>
            </a:extLst>
          </p:cNvPr>
          <p:cNvSpPr txBox="1"/>
          <p:nvPr/>
        </p:nvSpPr>
        <p:spPr>
          <a:xfrm>
            <a:off x="0" y="1951672"/>
            <a:ext cx="1751076" cy="1477328"/>
          </a:xfrm>
          <a:prstGeom prst="rect">
            <a:avLst/>
          </a:prstGeom>
          <a:noFill/>
        </p:spPr>
        <p:txBody>
          <a:bodyPr wrap="square" rtlCol="0">
            <a:spAutoFit/>
          </a:bodyPr>
          <a:lstStyle/>
          <a:p>
            <a:r>
              <a:rPr lang="en-GB" dirty="0"/>
              <a:t>A short film from the Action Counters Terrorism campaign</a:t>
            </a:r>
          </a:p>
        </p:txBody>
      </p:sp>
    </p:spTree>
    <p:extLst>
      <p:ext uri="{BB962C8B-B14F-4D97-AF65-F5344CB8AC3E}">
        <p14:creationId xmlns:p14="http://schemas.microsoft.com/office/powerpoint/2010/main" val="23103480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600</Words>
  <Application>Microsoft Office PowerPoint</Application>
  <PresentationFormat>Widescreen</PresentationFormat>
  <Paragraphs>71</Paragraphs>
  <Slides>12</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Calibri Light</vt:lpstr>
      <vt:lpstr>Office Theme</vt:lpstr>
      <vt:lpstr>   TERRORISM</vt:lpstr>
      <vt:lpstr>  STATS</vt:lpstr>
      <vt:lpstr>  BE VIGILANT</vt:lpstr>
      <vt:lpstr>  SPOTTING THE SIGNS</vt:lpstr>
      <vt:lpstr>  SPOTTING THE SIGNS</vt:lpstr>
      <vt:lpstr>  SPOTTING THE SIGNS</vt:lpstr>
      <vt:lpstr>  WHAT SHOULD YOU DO?</vt:lpstr>
      <vt:lpstr>  WHAT WILL HAPPEN?</vt:lpstr>
      <vt:lpstr>  COMMUNITIES DEFEAT TERRORISM</vt:lpstr>
      <vt:lpstr>  ACT TO STAY SAFE</vt:lpstr>
      <vt:lpstr>  RUN, HIDE, TELL</vt:lpstr>
      <vt:lpstr>  FOR MORE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TERRORISM</dc:title>
  <cp:lastModifiedBy>Tania Mason</cp:lastModifiedBy>
  <cp:revision>4</cp:revision>
  <dcterms:modified xsi:type="dcterms:W3CDTF">2022-02-04T12:18:42Z</dcterms:modified>
</cp:coreProperties>
</file>